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3"/>
  </p:notesMasterIdLst>
  <p:sldIdLst>
    <p:sldId id="269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6A2"/>
    <a:srgbClr val="8F0000"/>
    <a:srgbClr val="357B71"/>
    <a:srgbClr val="3B3BA8"/>
    <a:srgbClr val="B4C4FD"/>
    <a:srgbClr val="AAED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14"/>
    <p:restoredTop sz="96327"/>
  </p:normalViewPr>
  <p:slideViewPr>
    <p:cSldViewPr snapToGrid="0">
      <p:cViewPr varScale="1">
        <p:scale>
          <a:sx n="85" d="100"/>
          <a:sy n="85" d="100"/>
        </p:scale>
        <p:origin x="28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7A139-C73D-EE4E-83F2-DB2B0465B5D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7956D-B6A2-3946-AE2F-FC65E618E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12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142B-17CC-5342-928D-273F1656A36D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F658-0E97-EE40-B8DF-038186D6B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6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502" y="663576"/>
            <a:ext cx="7183398" cy="1282104"/>
          </a:xfrm>
          <a:prstGeom prst="rect">
            <a:avLst/>
          </a:prstGeom>
        </p:spPr>
        <p:txBody>
          <a:bodyPr vert="horz" lIns="0" tIns="0" rIns="1371600" bIns="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502" y="2269030"/>
            <a:ext cx="7183398" cy="6934872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</a:t>
            </a:r>
          </a:p>
          <a:p>
            <a:pPr lvl="4"/>
            <a:r>
              <a:rPr lang="en-US"/>
              <a:t>Fifth</a:t>
            </a:r>
          </a:p>
          <a:p>
            <a:pPr lvl="5"/>
            <a:r>
              <a:rPr lang="en-US"/>
              <a:t>Sixth</a:t>
            </a:r>
          </a:p>
          <a:p>
            <a:pPr lvl="6"/>
            <a:r>
              <a:rPr lang="en-US"/>
              <a:t>Seventh</a:t>
            </a:r>
          </a:p>
          <a:p>
            <a:pPr lvl="7"/>
            <a:r>
              <a:rPr lang="en-US"/>
              <a:t>Eighth</a:t>
            </a:r>
          </a:p>
          <a:p>
            <a:pPr lvl="8"/>
            <a:r>
              <a:rPr lang="en-US"/>
              <a:t>Ninth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34186" y="9459410"/>
            <a:ext cx="243713" cy="28340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10" b="0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algn="r">
              <a:defRPr sz="510" b="0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0" algn="r">
              <a:defRPr sz="510" b="0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 algn="r">
              <a:defRPr sz="510" b="0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0" algn="r">
              <a:defRPr sz="510" b="0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0" algn="r">
              <a:defRPr sz="510" b="0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0" algn="r">
              <a:defRPr sz="510" b="0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0" algn="r">
              <a:defRPr sz="510" b="0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0" algn="r">
              <a:defRPr sz="510" b="0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fld id="{12A7F658-0E97-EE40-B8DF-038186D6BE2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F567E9-0F8A-7A42-93BC-4CB9D6A8A731}"/>
              </a:ext>
            </a:extLst>
          </p:cNvPr>
          <p:cNvSpPr txBox="1"/>
          <p:nvPr/>
        </p:nvSpPr>
        <p:spPr>
          <a:xfrm>
            <a:off x="4469130" y="112530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rmAutofit fontScale="25000" lnSpcReduction="20000"/>
          </a:bodyPr>
          <a:lstStyle/>
          <a:p>
            <a:pPr marL="0" indent="-2331720" algn="l">
              <a:spcAft>
                <a:spcPts val="638"/>
              </a:spcAft>
            </a:pPr>
            <a:endParaRPr lang="en-US" sz="1148" b="0" i="0">
              <a:solidFill>
                <a:schemeClr val="accent6"/>
              </a:solidFill>
              <a:latin typeface="Franklin Gothic Book" panose="020B05030201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885144-1A90-9649-8FEE-7F30D22B9842}"/>
              </a:ext>
            </a:extLst>
          </p:cNvPr>
          <p:cNvSpPr txBox="1"/>
          <p:nvPr/>
        </p:nvSpPr>
        <p:spPr>
          <a:xfrm>
            <a:off x="5696481" y="2563406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rmAutofit fontScale="25000" lnSpcReduction="20000"/>
          </a:bodyPr>
          <a:lstStyle/>
          <a:p>
            <a:pPr marL="0" indent="-2331720" algn="l">
              <a:spcAft>
                <a:spcPts val="638"/>
              </a:spcAft>
            </a:pPr>
            <a:endParaRPr lang="en-US" sz="1148" b="0" i="0">
              <a:solidFill>
                <a:schemeClr val="accent6"/>
              </a:solidFill>
              <a:latin typeface="Franklin Gothic Book" panose="020B05030201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988CA2-4DA7-AC4E-8943-A3776CE2CDD9}"/>
              </a:ext>
            </a:extLst>
          </p:cNvPr>
          <p:cNvSpPr/>
          <p:nvPr/>
        </p:nvSpPr>
        <p:spPr bwMode="auto">
          <a:xfrm>
            <a:off x="7869555" y="663013"/>
            <a:ext cx="516688" cy="58475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037B80-FD6C-7A43-8DB2-276A71361E4F}"/>
              </a:ext>
            </a:extLst>
          </p:cNvPr>
          <p:cNvSpPr/>
          <p:nvPr/>
        </p:nvSpPr>
        <p:spPr bwMode="auto">
          <a:xfrm>
            <a:off x="7869555" y="1326024"/>
            <a:ext cx="516688" cy="584757"/>
          </a:xfrm>
          <a:prstGeom prst="rect">
            <a:avLst/>
          </a:prstGeom>
          <a:solidFill>
            <a:srgbClr val="B4C4FC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FC2578-F38E-0E43-A6CF-9A52EA7CBB28}"/>
              </a:ext>
            </a:extLst>
          </p:cNvPr>
          <p:cNvSpPr/>
          <p:nvPr/>
        </p:nvSpPr>
        <p:spPr bwMode="auto">
          <a:xfrm>
            <a:off x="7869555" y="1989035"/>
            <a:ext cx="516688" cy="584757"/>
          </a:xfrm>
          <a:prstGeom prst="rect">
            <a:avLst/>
          </a:prstGeom>
          <a:solidFill>
            <a:srgbClr val="3B3BA8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688C46-7D34-1947-A31C-01D95A12B8CC}"/>
              </a:ext>
            </a:extLst>
          </p:cNvPr>
          <p:cNvSpPr/>
          <p:nvPr/>
        </p:nvSpPr>
        <p:spPr bwMode="auto">
          <a:xfrm>
            <a:off x="7869555" y="2652047"/>
            <a:ext cx="516688" cy="584757"/>
          </a:xfrm>
          <a:prstGeom prst="rect">
            <a:avLst/>
          </a:prstGeom>
          <a:solidFill>
            <a:srgbClr val="63D3A1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EC32CC-92E5-C246-BC0A-F4896EB6884A}"/>
              </a:ext>
            </a:extLst>
          </p:cNvPr>
          <p:cNvSpPr/>
          <p:nvPr/>
        </p:nvSpPr>
        <p:spPr bwMode="auto">
          <a:xfrm>
            <a:off x="7869555" y="3315057"/>
            <a:ext cx="516688" cy="584757"/>
          </a:xfrm>
          <a:prstGeom prst="rect">
            <a:avLst/>
          </a:prstGeom>
          <a:solidFill>
            <a:srgbClr val="A9EDCE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A6940E-E094-864E-BA6B-3BADC77F5C4F}"/>
              </a:ext>
            </a:extLst>
          </p:cNvPr>
          <p:cNvSpPr/>
          <p:nvPr/>
        </p:nvSpPr>
        <p:spPr bwMode="auto">
          <a:xfrm>
            <a:off x="7869555" y="3978069"/>
            <a:ext cx="516688" cy="584757"/>
          </a:xfrm>
          <a:prstGeom prst="rect">
            <a:avLst/>
          </a:prstGeom>
          <a:solidFill>
            <a:srgbClr val="227066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EC73F7-7E1E-0449-B066-7FEA8A90A550}"/>
              </a:ext>
            </a:extLst>
          </p:cNvPr>
          <p:cNvSpPr/>
          <p:nvPr/>
        </p:nvSpPr>
        <p:spPr bwMode="auto">
          <a:xfrm>
            <a:off x="7869555" y="4641080"/>
            <a:ext cx="516688" cy="584757"/>
          </a:xfrm>
          <a:prstGeom prst="rect">
            <a:avLst/>
          </a:prstGeom>
          <a:solidFill>
            <a:srgbClr val="FF7E71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679336-5AFB-2A47-B363-B8D2F27D3764}"/>
              </a:ext>
            </a:extLst>
          </p:cNvPr>
          <p:cNvSpPr/>
          <p:nvPr/>
        </p:nvSpPr>
        <p:spPr bwMode="auto">
          <a:xfrm>
            <a:off x="7869555" y="5304093"/>
            <a:ext cx="516688" cy="584757"/>
          </a:xfrm>
          <a:prstGeom prst="rect">
            <a:avLst/>
          </a:prstGeom>
          <a:solidFill>
            <a:srgbClr val="FFB6A2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A0414D3-5DE8-A041-9BC9-7C6384121CE7}"/>
              </a:ext>
            </a:extLst>
          </p:cNvPr>
          <p:cNvSpPr/>
          <p:nvPr/>
        </p:nvSpPr>
        <p:spPr bwMode="auto">
          <a:xfrm>
            <a:off x="7869555" y="5967103"/>
            <a:ext cx="516688" cy="584757"/>
          </a:xfrm>
          <a:prstGeom prst="rect">
            <a:avLst/>
          </a:prstGeom>
          <a:solidFill>
            <a:srgbClr val="8E0000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6B447EB-25A9-4C4E-9176-8436783F6943}"/>
              </a:ext>
            </a:extLst>
          </p:cNvPr>
          <p:cNvSpPr/>
          <p:nvPr/>
        </p:nvSpPr>
        <p:spPr bwMode="auto">
          <a:xfrm>
            <a:off x="7869555" y="6630114"/>
            <a:ext cx="516688" cy="584757"/>
          </a:xfrm>
          <a:prstGeom prst="rect">
            <a:avLst/>
          </a:prstGeom>
          <a:solidFill>
            <a:srgbClr val="EEE7E4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2BE1-D132-C946-942F-B8022B86ABC3}"/>
              </a:ext>
            </a:extLst>
          </p:cNvPr>
          <p:cNvSpPr/>
          <p:nvPr/>
        </p:nvSpPr>
        <p:spPr bwMode="auto">
          <a:xfrm>
            <a:off x="7869555" y="7293126"/>
            <a:ext cx="516688" cy="584757"/>
          </a:xfrm>
          <a:prstGeom prst="rect">
            <a:avLst/>
          </a:prstGeom>
          <a:solidFill>
            <a:srgbClr val="E1D5D1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9E7AF33-A945-EA48-AAD8-AF6DC4A1EEDC}"/>
              </a:ext>
            </a:extLst>
          </p:cNvPr>
          <p:cNvSpPr/>
          <p:nvPr/>
        </p:nvSpPr>
        <p:spPr bwMode="auto">
          <a:xfrm>
            <a:off x="7869555" y="7956136"/>
            <a:ext cx="516688" cy="584757"/>
          </a:xfrm>
          <a:prstGeom prst="rect">
            <a:avLst/>
          </a:prstGeom>
          <a:solidFill>
            <a:srgbClr val="B3A8A2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19272B3-2A95-DE44-948F-2DC965714D17}"/>
              </a:ext>
            </a:extLst>
          </p:cNvPr>
          <p:cNvSpPr/>
          <p:nvPr/>
        </p:nvSpPr>
        <p:spPr bwMode="auto">
          <a:xfrm>
            <a:off x="7869555" y="8619147"/>
            <a:ext cx="516688" cy="584757"/>
          </a:xfrm>
          <a:prstGeom prst="rect">
            <a:avLst/>
          </a:prstGeom>
          <a:solidFill>
            <a:srgbClr val="5B5857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BCD7B12-CD37-5547-B9F2-86E6BBC476BC}"/>
              </a:ext>
            </a:extLst>
          </p:cNvPr>
          <p:cNvSpPr/>
          <p:nvPr/>
        </p:nvSpPr>
        <p:spPr bwMode="auto">
          <a:xfrm>
            <a:off x="7869555" y="2"/>
            <a:ext cx="516688" cy="58475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chemeClr val="bg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93A40-35C0-B0CA-AB6E-94B0EA470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66511" y="9459409"/>
            <a:ext cx="2639378" cy="28340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1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AB5ADF-CB78-F315-1B69-52571782911E}"/>
              </a:ext>
            </a:extLst>
          </p:cNvPr>
          <p:cNvSpPr/>
          <p:nvPr/>
        </p:nvSpPr>
        <p:spPr bwMode="auto">
          <a:xfrm>
            <a:off x="7869555" y="9282158"/>
            <a:ext cx="516688" cy="584757"/>
          </a:xfrm>
          <a:prstGeom prst="rect">
            <a:avLst/>
          </a:prstGeom>
          <a:solidFill>
            <a:srgbClr val="333131"/>
          </a:solidFill>
          <a:ln>
            <a:noFill/>
          </a:ln>
          <a:effectLst/>
        </p:spPr>
        <p:txBody>
          <a:bodyPr rot="0" spcFirstLastPara="0" vertOverflow="overflow" horzOverflow="overflow" vert="horz" wrap="none" lIns="58293" tIns="29146" rIns="58293" bIns="291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20">
              <a:solidFill>
                <a:srgbClr val="33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28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xStyles>
    <p:titleStyle>
      <a:lvl1pPr algn="l" defTabSz="582930" rtl="0" eaLnBrk="1" latinLnBrk="0" hangingPunct="1">
        <a:lnSpc>
          <a:spcPct val="100000"/>
        </a:lnSpc>
        <a:spcBef>
          <a:spcPct val="0"/>
        </a:spcBef>
        <a:buNone/>
        <a:defRPr sz="2040" b="0" i="0" kern="1200" cap="none" baseline="0">
          <a:solidFill>
            <a:schemeClr val="tx2"/>
          </a:solidFill>
          <a:latin typeface="Georgia" panose="02040502050405020303" pitchFamily="18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582930" rtl="0" eaLnBrk="1" latinLnBrk="0" hangingPunct="1">
        <a:lnSpc>
          <a:spcPct val="100000"/>
        </a:lnSpc>
        <a:spcBef>
          <a:spcPts val="0"/>
        </a:spcBef>
        <a:spcAft>
          <a:spcPts val="383"/>
        </a:spcAft>
        <a:buFont typeface="Arial" panose="020B0604020202020204" pitchFamily="34" charset="0"/>
        <a:buNone/>
        <a:defRPr sz="1275" b="0" i="0" kern="12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0" indent="0" algn="l" defTabSz="582930" rtl="0" eaLnBrk="1" latinLnBrk="0" hangingPunct="1">
        <a:lnSpc>
          <a:spcPct val="100000"/>
        </a:lnSpc>
        <a:spcBef>
          <a:spcPts val="0"/>
        </a:spcBef>
        <a:spcAft>
          <a:spcPts val="765"/>
        </a:spcAft>
        <a:buClr>
          <a:schemeClr val="accent1"/>
        </a:buClr>
        <a:buFontTx/>
        <a:buNone/>
        <a:tabLst>
          <a:tab pos="179130" algn="l"/>
        </a:tabLst>
        <a:defRPr sz="1275" b="1" i="0" kern="1200" cap="none" baseline="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145733" indent="-145733" algn="l" defTabSz="186538" rtl="0" eaLnBrk="1" latinLnBrk="0" hangingPunct="1">
        <a:lnSpc>
          <a:spcPct val="100000"/>
        </a:lnSpc>
        <a:spcBef>
          <a:spcPts val="0"/>
        </a:spcBef>
        <a:spcAft>
          <a:spcPts val="383"/>
        </a:spcAft>
        <a:buClr>
          <a:schemeClr val="tx1"/>
        </a:buClr>
        <a:buFont typeface="Arial" panose="020B0604020202020204" pitchFamily="34" charset="0"/>
        <a:buChar char="•"/>
        <a:tabLst>
          <a:tab pos="176093" algn="l"/>
          <a:tab pos="372428" algn="l"/>
        </a:tabLst>
        <a:defRPr sz="1148" b="0" i="0" kern="12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291465" marR="0" indent="-145733" algn="l" defTabSz="186538" rtl="0" eaLnBrk="1" fontAlgn="auto" latinLnBrk="0" hangingPunct="1">
        <a:lnSpc>
          <a:spcPct val="100000"/>
        </a:lnSpc>
        <a:spcBef>
          <a:spcPts val="0"/>
        </a:spcBef>
        <a:spcAft>
          <a:spcPts val="383"/>
        </a:spcAft>
        <a:buClr>
          <a:schemeClr val="tx1"/>
        </a:buClr>
        <a:buSzPct val="80000"/>
        <a:buFont typeface="Apple Symbols" panose="02000000000000000000" pitchFamily="2" charset="-79"/>
        <a:buChar char="￮"/>
        <a:tabLst/>
        <a:defRPr sz="1020" b="0" i="0" kern="12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74879" indent="-174879" algn="l" defTabSz="186538" rtl="0" eaLnBrk="1" latinLnBrk="0" hangingPunct="1">
        <a:lnSpc>
          <a:spcPct val="100000"/>
        </a:lnSpc>
        <a:spcBef>
          <a:spcPts val="0"/>
        </a:spcBef>
        <a:spcAft>
          <a:spcPts val="383"/>
        </a:spcAft>
        <a:buClr>
          <a:schemeClr val="tx1"/>
        </a:buClr>
        <a:buSzPct val="100000"/>
        <a:buFont typeface="+mj-lt"/>
        <a:buAutoNum type="arabicPeriod"/>
        <a:tabLst>
          <a:tab pos="186538" algn="l"/>
          <a:tab pos="373075" algn="l"/>
        </a:tabLst>
        <a:defRPr sz="1148" b="0" i="0" kern="12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349758" indent="-174879" algn="l" defTabSz="582930" rtl="0" eaLnBrk="1" latinLnBrk="0" hangingPunct="1">
        <a:lnSpc>
          <a:spcPct val="100000"/>
        </a:lnSpc>
        <a:spcBef>
          <a:spcPts val="0"/>
        </a:spcBef>
        <a:spcAft>
          <a:spcPts val="383"/>
        </a:spcAft>
        <a:buClr>
          <a:schemeClr val="tx1"/>
        </a:buClr>
        <a:buSzPct val="100000"/>
        <a:buFont typeface="+mj-lt"/>
        <a:buAutoNum type="arabicPeriod"/>
        <a:tabLst/>
        <a:defRPr sz="1020" b="0" i="0" kern="12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6pPr>
      <a:lvl7pPr marL="0" indent="0" algn="l" defTabSz="582930" rtl="0" eaLnBrk="1" latinLnBrk="0" hangingPunct="1">
        <a:lnSpc>
          <a:spcPct val="100000"/>
        </a:lnSpc>
        <a:spcBef>
          <a:spcPts val="0"/>
        </a:spcBef>
        <a:spcAft>
          <a:spcPts val="765"/>
        </a:spcAft>
        <a:buClr>
          <a:schemeClr val="tx2"/>
        </a:buClr>
        <a:buSzPct val="100000"/>
        <a:buFontTx/>
        <a:buNone/>
        <a:tabLst/>
        <a:defRPr sz="3825" b="0" i="0" kern="1200">
          <a:solidFill>
            <a:schemeClr val="accent2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7pPr>
      <a:lvl8pPr marL="0" indent="0" algn="l" defTabSz="582930" rtl="0" eaLnBrk="1" latinLnBrk="0" hangingPunct="1">
        <a:lnSpc>
          <a:spcPct val="100000"/>
        </a:lnSpc>
        <a:spcBef>
          <a:spcPts val="0"/>
        </a:spcBef>
        <a:spcAft>
          <a:spcPts val="383"/>
        </a:spcAft>
        <a:buClr>
          <a:schemeClr val="tx2"/>
        </a:buClr>
        <a:buSzPct val="100000"/>
        <a:buFontTx/>
        <a:buNone/>
        <a:tabLst/>
        <a:defRPr sz="1275" b="0" i="0" kern="12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8pPr>
      <a:lvl9pPr marL="0" indent="0" algn="l" defTabSz="582930" rtl="0" eaLnBrk="1" latinLnBrk="0" hangingPunct="1">
        <a:lnSpc>
          <a:spcPct val="100000"/>
        </a:lnSpc>
        <a:spcBef>
          <a:spcPts val="0"/>
        </a:spcBef>
        <a:spcAft>
          <a:spcPts val="383"/>
        </a:spcAft>
        <a:buClr>
          <a:schemeClr val="tx2"/>
        </a:buClr>
        <a:buSzPct val="100000"/>
        <a:buFontTx/>
        <a:buNone/>
        <a:tabLst/>
        <a:defRPr sz="1275" b="0" i="0" kern="12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714">
          <p15:clr>
            <a:srgbClr val="F26B43"/>
          </p15:clr>
        </p15:guide>
        <p15:guide id="3" pos="291">
          <p15:clr>
            <a:srgbClr val="F26B43"/>
          </p15:clr>
        </p15:guide>
        <p15:guide id="8" pos="2536">
          <p15:clr>
            <a:srgbClr val="F26B43"/>
          </p15:clr>
        </p15:guide>
        <p15:guide id="9" pos="3747">
          <p15:clr>
            <a:srgbClr val="F26B43"/>
          </p15:clr>
        </p15:guide>
        <p15:guide id="10" pos="3840">
          <p15:clr>
            <a:srgbClr val="F26B43"/>
          </p15:clr>
        </p15:guide>
        <p15:guide id="12" pos="3933">
          <p15:clr>
            <a:srgbClr val="F26B43"/>
          </p15:clr>
        </p15:guide>
        <p15:guide id="13" pos="7389">
          <p15:clr>
            <a:srgbClr val="F26B43"/>
          </p15:clr>
        </p15:guide>
        <p15:guide id="15" pos="4966">
          <p15:clr>
            <a:srgbClr val="F26B43"/>
          </p15:clr>
        </p15:guide>
        <p15:guide id="16" pos="5144">
          <p15:clr>
            <a:srgbClr val="F26B43"/>
          </p15:clr>
        </p15:guide>
        <p15:guide id="26" orient="horz" pos="971">
          <p15:clr>
            <a:srgbClr val="F26B43"/>
          </p15:clr>
        </p15:guide>
        <p15:guide id="31" orient="horz" pos="3953">
          <p15:clr>
            <a:srgbClr val="F26B43"/>
          </p15:clr>
        </p15:guide>
        <p15:guide id="32" orient="horz" pos="4053">
          <p15:clr>
            <a:srgbClr val="F26B43"/>
          </p15:clr>
        </p15:guide>
        <p15:guide id="33" orient="horz" pos="834">
          <p15:clr>
            <a:srgbClr val="F26B43"/>
          </p15:clr>
        </p15:guide>
        <p15:guide id="35" orient="horz" pos="4193">
          <p15:clr>
            <a:srgbClr val="F26B43"/>
          </p15:clr>
        </p15:guide>
        <p15:guide id="36" orient="horz" pos="28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olst.org/" TargetMode="External"/><Relationship Id="rId5" Type="http://schemas.openxmlformats.org/officeDocument/2006/relationships/hyperlink" Target="mailto:sentaraethics@sentara.com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D8775F-16B6-7AFA-D129-32CAF379CFE6}"/>
              </a:ext>
            </a:extLst>
          </p:cNvPr>
          <p:cNvSpPr/>
          <p:nvPr/>
        </p:nvSpPr>
        <p:spPr>
          <a:xfrm>
            <a:off x="4639732" y="217924"/>
            <a:ext cx="3053109" cy="3129888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</a:t>
            </a:r>
          </a:p>
        </p:txBody>
      </p:sp>
      <p:pic>
        <p:nvPicPr>
          <p:cNvPr id="6" name="Picture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16E0138-BF98-B771-0213-297229A3F72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018" y="9403862"/>
            <a:ext cx="1737360" cy="3018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8E6FC7-5D60-D49B-F931-CA8661CA2AEF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r="29236"/>
          <a:stretch/>
        </p:blipFill>
        <p:spPr>
          <a:xfrm>
            <a:off x="0" y="0"/>
            <a:ext cx="5500048" cy="10058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7F4DA94-A49D-5F5E-4233-36B5DB36A42E}"/>
              </a:ext>
            </a:extLst>
          </p:cNvPr>
          <p:cNvSpPr txBox="1"/>
          <p:nvPr/>
        </p:nvSpPr>
        <p:spPr>
          <a:xfrm>
            <a:off x="445882" y="996308"/>
            <a:ext cx="2805318" cy="2435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8293" tIns="29147" rIns="58293" bIns="2914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latin typeface="Arial"/>
                <a:ea typeface="Calibri"/>
                <a:cs typeface="Calibri"/>
              </a:rPr>
              <a:t>Sentara Center for Healthcare Ethics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685DD18-696E-2E6A-B8FF-49FF43C67D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22042" y="3565736"/>
            <a:ext cx="7772400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182880" tIns="0" rIns="1828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25642-B26C-7310-659A-6CDDC54E423F}"/>
              </a:ext>
            </a:extLst>
          </p:cNvPr>
          <p:cNvSpPr txBox="1"/>
          <p:nvPr/>
        </p:nvSpPr>
        <p:spPr>
          <a:xfrm>
            <a:off x="445882" y="1548542"/>
            <a:ext cx="4374473" cy="165930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8293" tIns="29147" rIns="58293" bIns="2914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"/>
                <a:ea typeface="Calibri"/>
                <a:cs typeface="Calibri"/>
              </a:rPr>
              <a:t>2025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"/>
                <a:ea typeface="Calibri"/>
                <a:cs typeface="Calibri"/>
              </a:rPr>
              <a:t>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" panose="02040502050405020303" pitchFamily="18" charset="0"/>
                <a:cs typeface="Calibri"/>
              </a:rPr>
              <a:t>Advanced Steps ® Advance Care Planning Facilitator Certification </a:t>
            </a:r>
            <a:r>
              <a:rPr lang="en-US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" panose="02040502050405020303" pitchFamily="18" charset="0"/>
                <a:cs typeface="Calibri"/>
              </a:rPr>
              <a:t>Virtual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" panose="02040502050405020303" pitchFamily="18" charset="0"/>
                <a:cs typeface="Calibri"/>
              </a:rPr>
              <a:t> Course Offerings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DF6DDC-6001-8153-010D-49AA9B05FACD}"/>
              </a:ext>
            </a:extLst>
          </p:cNvPr>
          <p:cNvSpPr txBox="1"/>
          <p:nvPr/>
        </p:nvSpPr>
        <p:spPr>
          <a:xfrm>
            <a:off x="553156" y="3956756"/>
            <a:ext cx="6842387" cy="1485790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normAutofit fontScale="92500" lnSpcReduction="20000"/>
          </a:bodyPr>
          <a:lstStyle/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en-US" sz="17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5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Respecting Choices® Facilitator Certification is designed for professionals involved in facilitating conversations with individuals making end-of-life treatment decisions.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5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Advanced Steps</a:t>
            </a:r>
            <a:r>
              <a:rPr lang="en-US" sz="15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®  </a:t>
            </a:r>
            <a:r>
              <a:rPr lang="en-US" sz="15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ACP</a:t>
            </a:r>
            <a:r>
              <a:rPr lang="en-US" sz="15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Incorporates the POLST paradigm and goal-concordant care in shared decision-making conversations through facilitation skills training.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89EC09-8AFD-59ED-C8D0-AA7F2A95347C}"/>
              </a:ext>
            </a:extLst>
          </p:cNvPr>
          <p:cNvSpPr txBox="1"/>
          <p:nvPr/>
        </p:nvSpPr>
        <p:spPr>
          <a:xfrm>
            <a:off x="541867" y="8709150"/>
            <a:ext cx="6842387" cy="644881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pPr algn="ctr"/>
            <a:r>
              <a:rPr lang="en-US" sz="12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2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*If you require communication accommodation or have additional questions,</a:t>
            </a:r>
          </a:p>
          <a:p>
            <a:pPr algn="ctr"/>
            <a:r>
              <a:rPr lang="en-US" sz="12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contact the Sentara Center for Healthcare Ethics via e-mail at</a:t>
            </a:r>
          </a:p>
          <a:p>
            <a:pPr algn="ctr"/>
            <a:r>
              <a:rPr lang="en-US" sz="1200" b="1" i="0" u="none" strike="noStrike" baseline="0" dirty="0">
                <a:solidFill>
                  <a:srgbClr val="0562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sentaraethics@sentara.com</a:t>
            </a:r>
            <a:r>
              <a:rPr lang="en-US" sz="1200" b="1" i="0" u="none" strike="noStrike" baseline="0" dirty="0">
                <a:solidFill>
                  <a:srgbClr val="0562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1200" b="0" i="0" u="none" strike="noStrike" baseline="0" dirty="0">
                <a:solidFill>
                  <a:srgbClr val="1F4E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1" i="0" u="none" strike="noStrike" baseline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757-252-9550</a:t>
            </a:r>
            <a:endParaRPr lang="en-US" sz="1200" b="0" i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425329-B374-BB2A-7532-6704BFB06DDA}"/>
              </a:ext>
            </a:extLst>
          </p:cNvPr>
          <p:cNvSpPr txBox="1"/>
          <p:nvPr/>
        </p:nvSpPr>
        <p:spPr>
          <a:xfrm>
            <a:off x="553156" y="6837130"/>
            <a:ext cx="3391725" cy="1729718"/>
          </a:xfrm>
          <a:prstGeom prst="rect">
            <a:avLst/>
          </a:prstGeom>
          <a:solidFill>
            <a:srgbClr val="FFB6A2"/>
          </a:solidFill>
          <a:ln w="12700">
            <a:solidFill>
              <a:schemeClr val="tx2"/>
            </a:solidFill>
          </a:ln>
          <a:effectLst/>
        </p:spPr>
        <p:txBody>
          <a:bodyPr wrap="square" lIns="0" tIns="0" rIns="0" bIns="0" rtlCol="0">
            <a:normAutofit fontScale="92500" lnSpcReduction="20000"/>
          </a:bodyPr>
          <a:lstStyle/>
          <a:p>
            <a:pPr marL="182880" indent="0">
              <a:lnSpc>
                <a:spcPct val="100000"/>
              </a:lnSpc>
              <a:spcAft>
                <a:spcPts val="600"/>
              </a:spcAft>
            </a:pPr>
            <a:endParaRPr lang="en-US" sz="1200" b="1" i="0" u="sng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2880" indent="0">
              <a:lnSpc>
                <a:spcPct val="100000"/>
              </a:lnSpc>
              <a:spcAft>
                <a:spcPts val="600"/>
              </a:spcAft>
            </a:pPr>
            <a:r>
              <a:rPr lang="en-US" sz="1500" b="1" i="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Sentara Employees</a:t>
            </a:r>
            <a:r>
              <a:rPr lang="en-US" sz="15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endParaRPr lang="en-US" sz="1500" b="0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40080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0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Manager approval required</a:t>
            </a:r>
          </a:p>
          <a:p>
            <a:pPr marL="640080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0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Register through </a:t>
            </a:r>
            <a:r>
              <a:rPr lang="en-US" sz="15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Workday</a:t>
            </a:r>
            <a:endParaRPr lang="en-US" sz="1500" b="0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2880" indent="0">
              <a:lnSpc>
                <a:spcPct val="100000"/>
              </a:lnSpc>
              <a:spcAft>
                <a:spcPts val="600"/>
              </a:spcAft>
            </a:pPr>
            <a:r>
              <a:rPr lang="en-US" sz="15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r>
              <a:rPr lang="en-US" sz="1500" b="1" i="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Note</a:t>
            </a:r>
            <a:r>
              <a:rPr lang="en-US" sz="1500" b="0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: A fee will be charged to your department cost center if participant does not complete any portion of the course.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DE554F-C9A4-3C97-B731-79824F6DAF95}"/>
              </a:ext>
            </a:extLst>
          </p:cNvPr>
          <p:cNvSpPr txBox="1"/>
          <p:nvPr/>
        </p:nvSpPr>
        <p:spPr>
          <a:xfrm>
            <a:off x="4020633" y="6835867"/>
            <a:ext cx="3374910" cy="1729718"/>
          </a:xfrm>
          <a:prstGeom prst="rect">
            <a:avLst/>
          </a:prstGeom>
          <a:solidFill>
            <a:srgbClr val="FFB6A2"/>
          </a:solidFill>
          <a:ln w="12700">
            <a:solidFill>
              <a:schemeClr val="tx2"/>
            </a:solidFill>
          </a:ln>
          <a:effectLst/>
        </p:spPr>
        <p:txBody>
          <a:bodyPr wrap="square" lIns="0" tIns="0" rIns="0" bIns="0" rtlCol="0">
            <a:normAutofit/>
          </a:bodyPr>
          <a:lstStyle/>
          <a:p>
            <a:pPr marL="182880">
              <a:spcAft>
                <a:spcPts val="600"/>
              </a:spcAft>
            </a:pPr>
            <a:endParaRPr lang="en-US" sz="600" b="1" i="0" u="sng" strike="noStrike" baseline="0" dirty="0"/>
          </a:p>
          <a:p>
            <a:pPr marL="182880">
              <a:spcAft>
                <a:spcPts val="600"/>
              </a:spcAft>
            </a:pPr>
            <a:r>
              <a:rPr lang="en-US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Outside </a:t>
            </a:r>
            <a:r>
              <a:rPr lang="en-US" sz="1400" b="1" i="0" u="sng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Sentara</a:t>
            </a:r>
            <a:r>
              <a:rPr lang="en-US" sz="1400" b="1" i="0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endParaRPr lang="en-US" sz="1400" i="0" strike="noStrike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400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Register via </a:t>
            </a:r>
            <a:r>
              <a:rPr lang="en-US" sz="14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 </a:t>
            </a:r>
            <a:r>
              <a:rPr lang="en-US" sz="14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sentaraethics@sentara.com</a:t>
            </a:r>
            <a:r>
              <a:rPr lang="en-US" sz="14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 </a:t>
            </a:r>
            <a:r>
              <a:rPr lang="en-US" sz="14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</a:p>
          <a:p>
            <a:pPr marL="6400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14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us at </a:t>
            </a:r>
            <a:r>
              <a:rPr lang="en-US" sz="14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757-252-9550</a:t>
            </a:r>
          </a:p>
          <a:p>
            <a:pPr marL="182880">
              <a:spcAft>
                <a:spcPts val="600"/>
              </a:spcAft>
            </a:pPr>
            <a:r>
              <a:rPr lang="en-US" sz="1400" b="1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1400" b="1" u="sng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</a:t>
            </a:r>
            <a:r>
              <a:rPr lang="en-US" sz="1400" i="1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14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 ($115) and registration are due 7 business days before class.</a:t>
            </a:r>
            <a:endParaRPr lang="en-US" sz="14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61D638-0E79-2A5F-9D1D-E7E40EC23B27}"/>
              </a:ext>
            </a:extLst>
          </p:cNvPr>
          <p:cNvSpPr txBox="1"/>
          <p:nvPr/>
        </p:nvSpPr>
        <p:spPr>
          <a:xfrm>
            <a:off x="541866" y="5510280"/>
            <a:ext cx="6842387" cy="1303050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normAutofit/>
          </a:bodyPr>
          <a:lstStyle/>
          <a:p>
            <a:pPr>
              <a:lnSpc>
                <a:spcPct val="110000"/>
              </a:lnSpc>
              <a:spcAft>
                <a:spcPts val="300"/>
              </a:spcAft>
            </a:pPr>
            <a:r>
              <a:rPr lang="en-US" sz="17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Prerequisites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the Respecting Choices</a:t>
            </a:r>
            <a:r>
              <a:rPr lang="en-US" sz="14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® Facilitator Online Curriculum</a:t>
            </a:r>
          </a:p>
          <a:p>
            <a:pPr marL="742950" lvl="1" indent="-2857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the POLST form and the National POLST website at </a:t>
            </a:r>
            <a:r>
              <a:rPr lang="en-US" sz="14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www.polst.org</a:t>
            </a:r>
            <a:r>
              <a:rPr lang="en-US" sz="14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Completion of both the online core curriculum and full participation in the virtual course are required for facilitator certification.</a:t>
            </a:r>
            <a:endParaRPr lang="en-US" sz="1200" b="1" i="1" u="none" strike="noStrike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C2B273-D23E-B1AC-B895-190964523432}"/>
              </a:ext>
            </a:extLst>
          </p:cNvPr>
          <p:cNvSpPr txBox="1"/>
          <p:nvPr/>
        </p:nvSpPr>
        <p:spPr>
          <a:xfrm>
            <a:off x="2585156" y="7247467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rmAutofit/>
          </a:bodyPr>
          <a:lstStyle/>
          <a:p>
            <a:pPr marL="0" indent="0" algn="l">
              <a:lnSpc>
                <a:spcPct val="100000"/>
              </a:lnSpc>
              <a:spcAft>
                <a:spcPts val="600"/>
              </a:spcAft>
            </a:pPr>
            <a:endParaRPr lang="en-US" sz="2000" b="0" i="0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5D5C97-34EC-9B8A-AA6B-3123C05851C5}"/>
              </a:ext>
            </a:extLst>
          </p:cNvPr>
          <p:cNvSpPr txBox="1"/>
          <p:nvPr/>
        </p:nvSpPr>
        <p:spPr>
          <a:xfrm>
            <a:off x="553156" y="3627442"/>
            <a:ext cx="6931377" cy="302061"/>
          </a:xfrm>
          <a:prstGeom prst="rect">
            <a:avLst/>
          </a:prstGeom>
          <a:noFill/>
        </p:spPr>
        <p:txBody>
          <a:bodyPr wrap="square" lIns="0" tIns="0" rIns="0" bIns="0" rtlCol="0">
            <a:normAutofit fontScale="92500"/>
          </a:bodyPr>
          <a:lstStyle/>
          <a:p>
            <a:r>
              <a:rPr 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Georgia Pro" panose="02040502050405020303" pitchFamily="18" charset="0"/>
                <a:cs typeface="Calibri"/>
              </a:rPr>
              <a:t>Course Dates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" panose="02040502050405020303" pitchFamily="18" charset="0"/>
                <a:cs typeface="Calibri"/>
              </a:rPr>
              <a:t>: March 7</a:t>
            </a:r>
            <a:r>
              <a:rPr lang="en-US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" panose="02040502050405020303" pitchFamily="18" charset="0"/>
                <a:cs typeface="Calibri"/>
              </a:rPr>
              <a:t>th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" panose="02040502050405020303" pitchFamily="18" charset="0"/>
                <a:cs typeface="Calibri"/>
              </a:rPr>
              <a:t>, June 26</a:t>
            </a:r>
            <a:r>
              <a:rPr lang="en-US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" panose="02040502050405020303" pitchFamily="18" charset="0"/>
                <a:cs typeface="Calibri"/>
              </a:rPr>
              <a:t>th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" panose="02040502050405020303" pitchFamily="18" charset="0"/>
                <a:cs typeface="Calibri"/>
              </a:rPr>
              <a:t>, September 25</a:t>
            </a:r>
            <a:r>
              <a:rPr lang="en-US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" panose="02040502050405020303" pitchFamily="18" charset="0"/>
                <a:cs typeface="Calibri"/>
              </a:rPr>
              <a:t>th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" panose="02040502050405020303" pitchFamily="18" charset="0"/>
                <a:cs typeface="Calibri"/>
              </a:rPr>
              <a:t>, December 3rd    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 Pro" panose="02040502050405020303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182200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-Monigle">
  <a:themeElements>
    <a:clrScheme name="Sentara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B71B"/>
      </a:accent1>
      <a:accent2>
        <a:srgbClr val="6C85FF"/>
      </a:accent2>
      <a:accent3>
        <a:srgbClr val="63D3A1"/>
      </a:accent3>
      <a:accent4>
        <a:srgbClr val="FF7E71"/>
      </a:accent4>
      <a:accent5>
        <a:srgbClr val="8E0000"/>
      </a:accent5>
      <a:accent6>
        <a:srgbClr val="22706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</a:ln>
        <a:effectLst/>
      </a:spPr>
      <a:bodyPr rot="0" spcFirstLastPara="0" vertOverflow="overflow" horzOverflow="overflow" vert="horz" wrap="square" lIns="182880" tIns="0" rIns="18288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Aft>
            <a:spcPts val="600"/>
          </a:spcAft>
          <a:defRPr sz="1800" dirty="0" smtClean="0">
            <a:solidFill>
              <a:schemeClr val="tx1"/>
            </a:solidFill>
          </a:defRPr>
        </a:defPPr>
      </a:lstStyle>
    </a:spDef>
    <a:txDef>
      <a:spPr>
        <a:noFill/>
      </a:spPr>
      <a:bodyPr wrap="square" lIns="0" tIns="0" rIns="0" bIns="0" rtlCol="0">
        <a:normAutofit/>
      </a:bodyPr>
      <a:lstStyle>
        <a:defPPr marL="0" indent="0" algn="l">
          <a:lnSpc>
            <a:spcPct val="100000"/>
          </a:lnSpc>
          <a:spcAft>
            <a:spcPts val="600"/>
          </a:spcAft>
          <a:defRPr sz="2000" b="0" i="0" dirty="0" smtClean="0">
            <a:solidFill>
              <a:schemeClr val="tx1"/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1-Monigle" id="{80CA0F24-A56E-C944-A385-BEE59542DE06}" vid="{88773FB0-60AD-8C44-B2A0-C692F46510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Theme1-Monigle</Template>
  <TotalTime>782</TotalTime>
  <Words>216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Apple Symbols</vt:lpstr>
      <vt:lpstr>Aptos</vt:lpstr>
      <vt:lpstr>Arial</vt:lpstr>
      <vt:lpstr>Calibri</vt:lpstr>
      <vt:lpstr>Franklin Gothic Book</vt:lpstr>
      <vt:lpstr>Georgia</vt:lpstr>
      <vt:lpstr>Georgia Pro</vt:lpstr>
      <vt:lpstr>Verdana</vt:lpstr>
      <vt:lpstr>Theme1-Monigle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Borzelleca</dc:creator>
  <cp:lastModifiedBy>JENNIFER M BAUMGROTZ</cp:lastModifiedBy>
  <cp:revision>81</cp:revision>
  <dcterms:created xsi:type="dcterms:W3CDTF">2024-02-13T18:08:09Z</dcterms:created>
  <dcterms:modified xsi:type="dcterms:W3CDTF">2024-12-20T17:33:30Z</dcterms:modified>
</cp:coreProperties>
</file>